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281" r:id="rId4"/>
    <p:sldId id="278" r:id="rId5"/>
    <p:sldId id="275" r:id="rId6"/>
    <p:sldId id="285" r:id="rId7"/>
    <p:sldId id="286" r:id="rId8"/>
    <p:sldId id="288" r:id="rId9"/>
    <p:sldId id="289" r:id="rId10"/>
    <p:sldId id="290" r:id="rId11"/>
    <p:sldId id="291" r:id="rId12"/>
    <p:sldId id="292" r:id="rId13"/>
    <p:sldId id="295" r:id="rId14"/>
    <p:sldId id="294" r:id="rId15"/>
    <p:sldId id="293" r:id="rId16"/>
    <p:sldId id="296" r:id="rId17"/>
    <p:sldId id="300" r:id="rId18"/>
    <p:sldId id="297" r:id="rId19"/>
    <p:sldId id="298" r:id="rId20"/>
    <p:sldId id="299" r:id="rId21"/>
    <p:sldId id="287" r:id="rId22"/>
    <p:sldId id="269" r:id="rId23"/>
    <p:sldId id="301" r:id="rId24"/>
    <p:sldId id="270" r:id="rId25"/>
    <p:sldId id="283" r:id="rId26"/>
    <p:sldId id="284" r:id="rId27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Açık Stil 2 - Vurgu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Orta Stil 1 - Vurg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Koyu Stil 1 - Vurgu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ema Uygulanmış Stil 2 - Vurgu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4" autoAdjust="0"/>
    <p:restoredTop sz="94660"/>
  </p:normalViewPr>
  <p:slideViewPr>
    <p:cSldViewPr>
      <p:cViewPr>
        <p:scale>
          <a:sx n="200" d="100"/>
          <a:sy n="200" d="100"/>
        </p:scale>
        <p:origin x="204" y="-4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igma.mit.edu/" TargetMode="External"/><Relationship Id="rId2" Type="http://schemas.openxmlformats.org/officeDocument/2006/relationships/hyperlink" Target="https://koronaonlem.saglik.gov.t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ocalishealth.com/" TargetMode="External"/><Relationship Id="rId4" Type="http://schemas.openxmlformats.org/officeDocument/2006/relationships/hyperlink" Target="https://play.google.com/store/apps/details?id=edu.uc.covidchec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smartmask" TargetMode="External"/><Relationship Id="rId2" Type="http://schemas.openxmlformats.org/officeDocument/2006/relationships/hyperlink" Target="https://drive.google.com/drive/folders/1dttI3RKYumrUcnvjhm4YEovxKf_gWKXf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00.114.141.118/" TargetMode="External"/><Relationship Id="rId5" Type="http://schemas.openxmlformats.org/officeDocument/2006/relationships/hyperlink" Target="http://78.47.100.17:8880/" TargetMode="External"/><Relationship Id="rId4" Type="http://schemas.openxmlformats.org/officeDocument/2006/relationships/hyperlink" Target="https://mysmartmask.xyz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209800"/>
            <a:ext cx="9144000" cy="1524000"/>
          </a:xfrm>
        </p:spPr>
        <p:txBody>
          <a:bodyPr/>
          <a:lstStyle/>
          <a:p>
            <a:pPr eaLnBrk="1" hangingPunct="1"/>
            <a:r>
              <a:rPr lang="tr-TR" altLang="en-US" sz="3600" dirty="0"/>
              <a:t>Web ve Mobil Tabanlı</a:t>
            </a:r>
            <a:br>
              <a:rPr lang="tr-TR" altLang="en-US" sz="3600" dirty="0"/>
            </a:br>
            <a:r>
              <a:rPr lang="tr-TR" altLang="en-US" sz="3600" dirty="0" err="1"/>
              <a:t>Asemptomatik</a:t>
            </a:r>
            <a:r>
              <a:rPr lang="tr-TR" altLang="en-US" sz="3600" dirty="0"/>
              <a:t> Covid-19 Vaka Tespiti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038600"/>
            <a:ext cx="9144000" cy="2438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BIL 496 – Bitirme Çalışması II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2.Buluşma (1.İzleme)</a:t>
            </a:r>
            <a:endParaRPr lang="tr-TR" altLang="en-US" sz="1800" dirty="0"/>
          </a:p>
          <a:p>
            <a:pPr eaLnBrk="1" hangingPunct="1">
              <a:lnSpc>
                <a:spcPct val="80000"/>
              </a:lnSpc>
            </a:pPr>
            <a:endParaRPr lang="tr-TR" altLang="en-US" sz="1800" dirty="0"/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Şeyda Nur DEMİR</a:t>
            </a:r>
          </a:p>
          <a:p>
            <a:pPr eaLnBrk="1" hangingPunct="1">
              <a:lnSpc>
                <a:spcPct val="80000"/>
              </a:lnSpc>
            </a:pPr>
            <a:endParaRPr lang="tr-TR" altLang="en-US" sz="18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Proje Danışmanı : Prof. Dr. </a:t>
            </a:r>
            <a:r>
              <a:rPr lang="tr-TR" altLang="en-US" sz="1800" b="1" dirty="0" err="1"/>
              <a:t>Hasari</a:t>
            </a:r>
            <a:r>
              <a:rPr lang="tr-TR" altLang="en-US" sz="1800" b="1" dirty="0"/>
              <a:t> ÇELEBİ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 Jüri Üyesi : Dr. Gökhan KAYA</a:t>
            </a:r>
          </a:p>
          <a:p>
            <a:pPr eaLnBrk="1" hangingPunct="1">
              <a:lnSpc>
                <a:spcPct val="80000"/>
              </a:lnSpc>
            </a:pPr>
            <a:endParaRPr lang="tr-TR" altLang="en-US" sz="16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1600" b="1"/>
              <a:t>Nisan </a:t>
            </a:r>
            <a:r>
              <a:rPr lang="tr-TR" altLang="en-US" sz="1600" b="1" dirty="0"/>
              <a:t>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F473556-FF81-4D42-99A9-EF454B8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7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2CBB99F-68B2-4107-929F-D349AABF9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9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8299011-C892-4D01-86C1-C2F006CC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6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49F7EB4-F263-4CDF-BE75-E1314BDD6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 descr="metin, sarı, portakal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4A61166-AE06-4EA1-8563-135DEA01C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 descr="metin, portakal içeren bir resim&#10;&#10;Açıklama otomatik olarak oluşturuldu">
            <a:extLst>
              <a:ext uri="{FF2B5EF4-FFF2-40B4-BE49-F238E27FC236}">
                <a16:creationId xmlns:a16="http://schemas.microsoft.com/office/drawing/2014/main" id="{27A074FF-0AA6-4839-B69B-CA47AC213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FF4C392-9761-41D8-9678-F43B7E786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14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93E5D10-78AC-4DA8-BCAC-2C908EE9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8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A3007E0-EB49-4764-96AB-FC632E68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 descr="metin, işaret, doğ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3C8F8E1-FC2E-4808-AE9A-0B4A92769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597" y="1257300"/>
            <a:ext cx="8881403" cy="4343400"/>
          </a:xfrm>
        </p:spPr>
        <p:txBody>
          <a:bodyPr/>
          <a:lstStyle/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Projenin Şeması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Proje Tanımı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Kullanılan Teknolojiler, Sağlanan Araçlar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Yapılan Çalışmalar, Mevcut Ekranlar, Yapılacak Çalışmalar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Hedefler, Başarı Kriterleri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Çalışma Takvimi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Bağlantılar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tr-TR" altLang="en-US" sz="2000" dirty="0"/>
              <a:t>Teşekkür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İçerik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DDDC98F-D693-46E1-8EA8-021790C5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Yapılacak Çalışmalar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990600"/>
            <a:ext cx="888140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Online test üzerinden alınan veriler algoritmaya sokulup sonuç hesaplanacak ve sonuç ekranlarına bağlanacak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Ses kayıt alma işlemi gerçekleştirilip model tahmini gerçekleştirilecek ve sonuç ekranlarına bağlanacak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Hazırlanan site alan adına yüklenecek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(Web projesi tamamlandığında, mobil uygulamadaki mevcut çalışma,</a:t>
            </a:r>
            <a:br>
              <a:rPr lang="tr-TR" altLang="en-US" sz="2000" kern="0" dirty="0"/>
            </a:br>
            <a:r>
              <a:rPr lang="tr-TR" altLang="en-US" sz="2000" kern="0" dirty="0"/>
              <a:t>ses kayıt ekranı eklenerek yeni çalışmaya uyarlanacak,</a:t>
            </a:r>
            <a:br>
              <a:rPr lang="tr-TR" altLang="en-US" sz="2000" kern="0" dirty="0"/>
            </a:br>
            <a:r>
              <a:rPr lang="tr-TR" altLang="en-US" sz="2000" kern="0" dirty="0"/>
              <a:t>ve servislere bağlanacak)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125786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Hedefler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4800600"/>
          </a:xfrm>
        </p:spPr>
        <p:txBody>
          <a:bodyPr/>
          <a:lstStyle/>
          <a:p>
            <a:pPr eaLnBrk="1" hangingPunct="1"/>
            <a:r>
              <a:rPr lang="tr-TR" altLang="en-US" sz="1600" b="1" dirty="0"/>
              <a:t>Temel İşlemlerin Kullanıcıya Sağlanması</a:t>
            </a:r>
          </a:p>
          <a:p>
            <a:pPr eaLnBrk="1" hangingPunct="1"/>
            <a:r>
              <a:rPr lang="tr-TR" altLang="en-US" sz="1600" dirty="0"/>
              <a:t>Kullanıcı hesap işlemlerinin sorunsuz gerçekleştirilmesi</a:t>
            </a:r>
            <a:br>
              <a:rPr lang="tr-TR" altLang="en-US" sz="1600" dirty="0"/>
            </a:br>
            <a:r>
              <a:rPr lang="tr-TR" altLang="en-US" sz="1600" dirty="0"/>
              <a:t>(kayıt olma, giriş yapma, çıkış yapma)</a:t>
            </a:r>
          </a:p>
          <a:p>
            <a:pPr eaLnBrk="1" hangingPunct="1"/>
            <a:r>
              <a:rPr lang="tr-TR" altLang="en-US" sz="1600" dirty="0"/>
              <a:t>Kullanıcı uygulama işlemlerinin sorunsuz gerçekleştirilmesi</a:t>
            </a:r>
            <a:br>
              <a:rPr lang="tr-TR" altLang="en-US" sz="1600" dirty="0"/>
            </a:br>
            <a:r>
              <a:rPr lang="tr-TR" altLang="en-US" sz="1600" dirty="0"/>
              <a:t>(ses kaydı alabilme, form doldurabilme)</a:t>
            </a:r>
          </a:p>
          <a:p>
            <a:pPr eaLnBrk="1" hangingPunct="1"/>
            <a:r>
              <a:rPr lang="tr-TR" altLang="en-US" sz="1600" dirty="0"/>
              <a:t>Kullanıcı verilerinin sorunsuz işlenmesi</a:t>
            </a:r>
            <a:br>
              <a:rPr lang="tr-TR" altLang="en-US" sz="1600" dirty="0"/>
            </a:br>
            <a:r>
              <a:rPr lang="tr-TR" altLang="en-US" sz="1600" dirty="0"/>
              <a:t>(veri görüntüleme, veri düzenleme, veri silme)</a:t>
            </a:r>
          </a:p>
          <a:p>
            <a:pPr eaLnBrk="1" hangingPunct="1"/>
            <a:endParaRPr lang="tr-TR" altLang="en-US" sz="1600" dirty="0"/>
          </a:p>
          <a:p>
            <a:pPr eaLnBrk="1" hangingPunct="1"/>
            <a:r>
              <a:rPr lang="tr-TR" altLang="en-US" sz="1600" b="1" dirty="0"/>
              <a:t>Başarı Kriterleri</a:t>
            </a:r>
          </a:p>
          <a:p>
            <a:pPr eaLnBrk="1" hangingPunct="1"/>
            <a:r>
              <a:rPr lang="tr-TR" altLang="en-US" sz="1600" dirty="0"/>
              <a:t>Ses Kaydından Tahmin :</a:t>
            </a:r>
            <a:br>
              <a:rPr lang="tr-TR" altLang="en-US" sz="1600" dirty="0"/>
            </a:br>
            <a:r>
              <a:rPr lang="tr-TR" altLang="en-US" sz="1600" dirty="0"/>
              <a:t>En az %80 doğruluk oranı ile tahmin edilmesi amaçlanmaktadır.</a:t>
            </a:r>
          </a:p>
          <a:p>
            <a:pPr eaLnBrk="1" hangingPunct="1"/>
            <a:r>
              <a:rPr lang="tr-TR" altLang="en-US" sz="1600" dirty="0"/>
              <a:t>Form Verilerinden Rapor :</a:t>
            </a:r>
            <a:br>
              <a:rPr lang="tr-TR" altLang="en-US" sz="1600" dirty="0"/>
            </a:br>
            <a:r>
              <a:rPr lang="tr-TR" altLang="en-US" sz="1600" dirty="0"/>
              <a:t>Algoritma ile %100 tutarlı sonuçların elde edilmesi amaçlanmaktadır.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Çalışma Takvimi</a:t>
            </a:r>
          </a:p>
        </p:txBody>
      </p:sp>
      <p:graphicFrame>
        <p:nvGraphicFramePr>
          <p:cNvPr id="5" name="Tablo 5">
            <a:extLst>
              <a:ext uri="{FF2B5EF4-FFF2-40B4-BE49-F238E27FC236}">
                <a16:creationId xmlns:a16="http://schemas.microsoft.com/office/drawing/2014/main" id="{AF463429-BC05-4EBD-AAED-9B5C91C4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714031"/>
              </p:ext>
            </p:extLst>
          </p:nvPr>
        </p:nvGraphicFramePr>
        <p:xfrm>
          <a:off x="0" y="838200"/>
          <a:ext cx="9143996" cy="501954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85391">
                  <a:extLst>
                    <a:ext uri="{9D8B030D-6E8A-4147-A177-3AD203B41FA5}">
                      <a16:colId xmlns:a16="http://schemas.microsoft.com/office/drawing/2014/main" val="2937563174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405853431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443437298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1693809159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736566119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1730238267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493808977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126390022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616149495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404372935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401497124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949877993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353636727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4245835016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534903300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292951473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3083858734"/>
                    </a:ext>
                  </a:extLst>
                </a:gridCol>
                <a:gridCol w="397565">
                  <a:extLst>
                    <a:ext uri="{9D8B030D-6E8A-4147-A177-3AD203B41FA5}">
                      <a16:colId xmlns:a16="http://schemas.microsoft.com/office/drawing/2014/main" val="2977173687"/>
                    </a:ext>
                  </a:extLst>
                </a:gridCol>
              </a:tblGrid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HAFTA SAYISI</a:t>
                      </a:r>
                      <a:endParaRPr lang="en-US" sz="12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7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9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11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13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14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15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16</a:t>
                      </a:r>
                      <a:endParaRPr lang="en-US" sz="12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6600"/>
                          </a:solidFill>
                        </a:rPr>
                        <a:t>17</a:t>
                      </a:r>
                      <a:endParaRPr lang="en-US" sz="12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48650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Projenin Seçilmesi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Proje Detaylarının Belirlenmesi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107177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Literatür Taraması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Pazar Araştırması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564574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Araçların Edinilmesi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Ortamların Kurulumu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22679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Uygulamasının Geliştirilmesi</a:t>
                      </a:r>
                      <a:b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</a:b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(Önyüz)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819785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Uygulamasının Geliştirilmesi</a:t>
                      </a:r>
                      <a:b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</a:b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(Sunucu)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7153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Uygulamasının Geliştirilmesi</a:t>
                      </a:r>
                      <a:b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</a:b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tr-TR" sz="1000" b="1" dirty="0" err="1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Veritabanı</a:t>
                      </a:r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73787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Mobil Uygulamasının Uyarlanması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(Ses Kayıt Ekranı)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751112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Servisin Hazırlanması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10880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/ Mobil Uygulamaların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Web Servise Entegrasyonu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07216"/>
                  </a:ext>
                </a:extLst>
              </a:tr>
              <a:tr h="38431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Uygulamanın Test Edilmesi</a:t>
                      </a:r>
                    </a:p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(Algoritma ve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9216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Dokümantasyonun Tamamlanması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26647"/>
                  </a:ext>
                </a:extLst>
              </a:tr>
              <a:tr h="363347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Demo</a:t>
                      </a:r>
                      <a:endParaRPr lang="en-US" sz="1000" b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81556"/>
                  </a:ext>
                </a:extLst>
              </a:tr>
            </a:tbl>
          </a:graphicData>
        </a:graphic>
      </p:graphicFrame>
      <p:sp>
        <p:nvSpPr>
          <p:cNvPr id="6" name="Ok: Köşeli Çift Ayraç 5">
            <a:extLst>
              <a:ext uri="{FF2B5EF4-FFF2-40B4-BE49-F238E27FC236}">
                <a16:creationId xmlns:a16="http://schemas.microsoft.com/office/drawing/2014/main" id="{8BB5DA07-71E3-40C4-865C-0A0FB30758CA}"/>
              </a:ext>
            </a:extLst>
          </p:cNvPr>
          <p:cNvSpPr/>
          <p:nvPr/>
        </p:nvSpPr>
        <p:spPr bwMode="auto">
          <a:xfrm>
            <a:off x="2362200" y="1600200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k: Köşeli Çift Ayraç 10">
            <a:extLst>
              <a:ext uri="{FF2B5EF4-FFF2-40B4-BE49-F238E27FC236}">
                <a16:creationId xmlns:a16="http://schemas.microsoft.com/office/drawing/2014/main" id="{BB996F84-7D12-41AC-B40B-8B050B1F76B4}"/>
              </a:ext>
            </a:extLst>
          </p:cNvPr>
          <p:cNvSpPr/>
          <p:nvPr/>
        </p:nvSpPr>
        <p:spPr bwMode="auto">
          <a:xfrm>
            <a:off x="2362200" y="1219200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k: Köşeli Çift Ayraç 11">
            <a:extLst>
              <a:ext uri="{FF2B5EF4-FFF2-40B4-BE49-F238E27FC236}">
                <a16:creationId xmlns:a16="http://schemas.microsoft.com/office/drawing/2014/main" id="{7FBBB003-948F-4D31-9632-C35E4556D85D}"/>
              </a:ext>
            </a:extLst>
          </p:cNvPr>
          <p:cNvSpPr/>
          <p:nvPr/>
        </p:nvSpPr>
        <p:spPr bwMode="auto">
          <a:xfrm>
            <a:off x="2805223" y="1989175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k: Köşeli Çift Ayraç 12">
            <a:extLst>
              <a:ext uri="{FF2B5EF4-FFF2-40B4-BE49-F238E27FC236}">
                <a16:creationId xmlns:a16="http://schemas.microsoft.com/office/drawing/2014/main" id="{9D5DE4C0-5914-4D7B-AE7E-21372115E024}"/>
              </a:ext>
            </a:extLst>
          </p:cNvPr>
          <p:cNvSpPr/>
          <p:nvPr/>
        </p:nvSpPr>
        <p:spPr bwMode="auto">
          <a:xfrm>
            <a:off x="3132172" y="2394984"/>
            <a:ext cx="1211226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k: Köşeli Çift Ayraç 13">
            <a:extLst>
              <a:ext uri="{FF2B5EF4-FFF2-40B4-BE49-F238E27FC236}">
                <a16:creationId xmlns:a16="http://schemas.microsoft.com/office/drawing/2014/main" id="{B4A7C5A7-B138-44CC-9728-EAF5D596E5A1}"/>
              </a:ext>
            </a:extLst>
          </p:cNvPr>
          <p:cNvSpPr/>
          <p:nvPr/>
        </p:nvSpPr>
        <p:spPr bwMode="auto">
          <a:xfrm>
            <a:off x="4343398" y="2800793"/>
            <a:ext cx="1211226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k: Köşeli Çift Ayraç 14">
            <a:extLst>
              <a:ext uri="{FF2B5EF4-FFF2-40B4-BE49-F238E27FC236}">
                <a16:creationId xmlns:a16="http://schemas.microsoft.com/office/drawing/2014/main" id="{87D68205-C0B4-4158-A0E0-4A5B771A20EE}"/>
              </a:ext>
            </a:extLst>
          </p:cNvPr>
          <p:cNvSpPr/>
          <p:nvPr/>
        </p:nvSpPr>
        <p:spPr bwMode="auto">
          <a:xfrm>
            <a:off x="4343398" y="3186223"/>
            <a:ext cx="1211226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k: Köşeli Çift Ayraç 15">
            <a:extLst>
              <a:ext uri="{FF2B5EF4-FFF2-40B4-BE49-F238E27FC236}">
                <a16:creationId xmlns:a16="http://schemas.microsoft.com/office/drawing/2014/main" id="{20762DB1-DF13-4131-B1D4-B3B4EE23A028}"/>
              </a:ext>
            </a:extLst>
          </p:cNvPr>
          <p:cNvSpPr/>
          <p:nvPr/>
        </p:nvSpPr>
        <p:spPr bwMode="auto">
          <a:xfrm>
            <a:off x="5532471" y="3572539"/>
            <a:ext cx="487329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k: Köşeli Çift Ayraç 16">
            <a:extLst>
              <a:ext uri="{FF2B5EF4-FFF2-40B4-BE49-F238E27FC236}">
                <a16:creationId xmlns:a16="http://schemas.microsoft.com/office/drawing/2014/main" id="{EF10CF0D-FBED-4154-8836-B197B78CB4E3}"/>
              </a:ext>
            </a:extLst>
          </p:cNvPr>
          <p:cNvSpPr/>
          <p:nvPr/>
        </p:nvSpPr>
        <p:spPr bwMode="auto">
          <a:xfrm>
            <a:off x="5943601" y="3963285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k: Köşeli Çift Ayraç 18">
            <a:extLst>
              <a:ext uri="{FF2B5EF4-FFF2-40B4-BE49-F238E27FC236}">
                <a16:creationId xmlns:a16="http://schemas.microsoft.com/office/drawing/2014/main" id="{BDE05CE1-2485-4B1C-B63C-CDC8AF351464}"/>
              </a:ext>
            </a:extLst>
          </p:cNvPr>
          <p:cNvSpPr/>
          <p:nvPr/>
        </p:nvSpPr>
        <p:spPr bwMode="auto">
          <a:xfrm>
            <a:off x="6705601" y="4725285"/>
            <a:ext cx="12954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k: Köşeli Çift Ayraç 19">
            <a:extLst>
              <a:ext uri="{FF2B5EF4-FFF2-40B4-BE49-F238E27FC236}">
                <a16:creationId xmlns:a16="http://schemas.microsoft.com/office/drawing/2014/main" id="{A5FAD669-CC86-46BC-89EC-33A102C8BF38}"/>
              </a:ext>
            </a:extLst>
          </p:cNvPr>
          <p:cNvSpPr/>
          <p:nvPr/>
        </p:nvSpPr>
        <p:spPr bwMode="auto">
          <a:xfrm>
            <a:off x="5943601" y="4344285"/>
            <a:ext cx="838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k: Köşeli Çift Ayraç 20">
            <a:extLst>
              <a:ext uri="{FF2B5EF4-FFF2-40B4-BE49-F238E27FC236}">
                <a16:creationId xmlns:a16="http://schemas.microsoft.com/office/drawing/2014/main" id="{2BB1C499-A475-40E8-B5B8-D781F4150747}"/>
              </a:ext>
            </a:extLst>
          </p:cNvPr>
          <p:cNvSpPr/>
          <p:nvPr/>
        </p:nvSpPr>
        <p:spPr bwMode="auto">
          <a:xfrm>
            <a:off x="7924800" y="5106285"/>
            <a:ext cx="848837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k: Köşeli Çift Ayraç 21">
            <a:extLst>
              <a:ext uri="{FF2B5EF4-FFF2-40B4-BE49-F238E27FC236}">
                <a16:creationId xmlns:a16="http://schemas.microsoft.com/office/drawing/2014/main" id="{7891B5EF-48C1-45D1-A572-EB39C53DCFB8}"/>
              </a:ext>
            </a:extLst>
          </p:cNvPr>
          <p:cNvSpPr/>
          <p:nvPr/>
        </p:nvSpPr>
        <p:spPr bwMode="auto">
          <a:xfrm>
            <a:off x="8703627" y="5487285"/>
            <a:ext cx="457200" cy="381000"/>
          </a:xfrm>
          <a:prstGeom prst="chevron">
            <a:avLst/>
          </a:prstGeom>
          <a:solidFill>
            <a:schemeClr val="accent1">
              <a:lumMod val="25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k: Köşeli Çift Ayraç 22">
            <a:extLst>
              <a:ext uri="{FF2B5EF4-FFF2-40B4-BE49-F238E27FC236}">
                <a16:creationId xmlns:a16="http://schemas.microsoft.com/office/drawing/2014/main" id="{96F0897F-5C68-4DA6-A964-389B3D52986E}"/>
              </a:ext>
            </a:extLst>
          </p:cNvPr>
          <p:cNvSpPr/>
          <p:nvPr/>
        </p:nvSpPr>
        <p:spPr bwMode="auto">
          <a:xfrm>
            <a:off x="2373719" y="5106285"/>
            <a:ext cx="5627281" cy="381000"/>
          </a:xfrm>
          <a:prstGeom prst="chevron">
            <a:avLst/>
          </a:prstGeom>
          <a:solidFill>
            <a:schemeClr val="accent1">
              <a:lumMod val="25000"/>
              <a:alpha val="80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k: Köşeli Çift Ayraç 23">
            <a:extLst>
              <a:ext uri="{FF2B5EF4-FFF2-40B4-BE49-F238E27FC236}">
                <a16:creationId xmlns:a16="http://schemas.microsoft.com/office/drawing/2014/main" id="{C3FB94A4-E16D-4F00-9F41-C4F256A12219}"/>
              </a:ext>
            </a:extLst>
          </p:cNvPr>
          <p:cNvSpPr/>
          <p:nvPr/>
        </p:nvSpPr>
        <p:spPr bwMode="auto">
          <a:xfrm>
            <a:off x="2373718" y="4735822"/>
            <a:ext cx="4408083" cy="381000"/>
          </a:xfrm>
          <a:prstGeom prst="chevron">
            <a:avLst/>
          </a:prstGeom>
          <a:solidFill>
            <a:schemeClr val="accent1">
              <a:lumMod val="25000"/>
              <a:alpha val="80000"/>
            </a:schemeClr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31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Bağlantılar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495300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/>
              <a:t>Korona Önlem – TC Sağlık Bakanlığı, Türkiye</a:t>
            </a:r>
            <a:br>
              <a:rPr lang="tr-TR" altLang="en-US" sz="1400" dirty="0"/>
            </a:br>
            <a:r>
              <a:rPr lang="tr-TR" altLang="en-US" sz="1400" dirty="0">
                <a:hlinkClick r:id="rId2"/>
              </a:rPr>
              <a:t>https://koronaonlem.saglik.gov.tr/</a:t>
            </a: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/>
              <a:t>Open </a:t>
            </a:r>
            <a:r>
              <a:rPr lang="tr-TR" altLang="en-US" sz="1400" b="1" dirty="0" err="1"/>
              <a:t>Sigma</a:t>
            </a:r>
            <a:r>
              <a:rPr lang="tr-TR" altLang="en-US" sz="1400" b="1" dirty="0"/>
              <a:t> – MIT, Massachusetts</a:t>
            </a:r>
            <a:br>
              <a:rPr lang="tr-TR" altLang="en-US" sz="1400" dirty="0"/>
            </a:br>
            <a:r>
              <a:rPr lang="tr-TR" altLang="en-US" sz="1400" dirty="0"/>
              <a:t>(%98.5 </a:t>
            </a:r>
            <a:r>
              <a:rPr lang="tr-TR" altLang="en-US" sz="1400" dirty="0" err="1"/>
              <a:t>Sensitivity</a:t>
            </a:r>
            <a:r>
              <a:rPr lang="tr-TR" altLang="en-US" sz="1400" dirty="0"/>
              <a:t> %94.2 </a:t>
            </a:r>
            <a:r>
              <a:rPr lang="tr-TR" altLang="en-US" sz="1400" dirty="0" err="1"/>
              <a:t>Specificity</a:t>
            </a:r>
            <a:r>
              <a:rPr lang="tr-TR" altLang="en-US" sz="1400" dirty="0"/>
              <a:t> %100 </a:t>
            </a:r>
            <a:r>
              <a:rPr lang="tr-TR" altLang="en-US" sz="1400" dirty="0" err="1"/>
              <a:t>Asymtomatic</a:t>
            </a:r>
            <a:r>
              <a:rPr lang="tr-TR" altLang="en-US" sz="1400" dirty="0"/>
              <a:t> </a:t>
            </a:r>
            <a:r>
              <a:rPr lang="tr-TR" altLang="en-US" sz="1400" dirty="0" err="1"/>
              <a:t>Detection</a:t>
            </a:r>
            <a:r>
              <a:rPr lang="tr-TR" altLang="en-US" sz="1400" dirty="0"/>
              <a:t>)</a:t>
            </a:r>
            <a:br>
              <a:rPr lang="tr-TR" altLang="en-US" sz="1400" dirty="0"/>
            </a:br>
            <a:r>
              <a:rPr lang="tr-TR" altLang="en-US" sz="1400" dirty="0">
                <a:hlinkClick r:id="rId3"/>
              </a:rPr>
              <a:t>https://opensigma.mit.edu/</a:t>
            </a:r>
            <a:br>
              <a:rPr lang="tr-TR" altLang="en-US" sz="1400" dirty="0"/>
            </a:br>
            <a:br>
              <a:rPr lang="tr-TR" altLang="en-US" sz="1400" dirty="0"/>
            </a:br>
            <a:r>
              <a:rPr lang="tr-TR" altLang="en-US" sz="1400" dirty="0"/>
              <a:t>J. </a:t>
            </a:r>
            <a:r>
              <a:rPr lang="tr-TR" altLang="en-US" sz="1400" dirty="0" err="1"/>
              <a:t>Laguarta</a:t>
            </a:r>
            <a:r>
              <a:rPr lang="tr-TR" altLang="en-US" sz="1400" dirty="0"/>
              <a:t>, F. </a:t>
            </a:r>
            <a:r>
              <a:rPr lang="tr-TR" altLang="en-US" sz="1400" dirty="0" err="1"/>
              <a:t>Hueto</a:t>
            </a:r>
            <a:r>
              <a:rPr lang="tr-TR" altLang="en-US" sz="1400" dirty="0"/>
              <a:t> </a:t>
            </a:r>
            <a:r>
              <a:rPr lang="tr-TR" altLang="en-US" sz="1400" dirty="0" err="1"/>
              <a:t>and</a:t>
            </a:r>
            <a:r>
              <a:rPr lang="tr-TR" altLang="en-US" sz="1400" dirty="0"/>
              <a:t> B. </a:t>
            </a:r>
            <a:r>
              <a:rPr lang="tr-TR" altLang="en-US" sz="1400" dirty="0" err="1"/>
              <a:t>Subirana</a:t>
            </a:r>
            <a:r>
              <a:rPr lang="tr-TR" altLang="en-US" sz="1400" dirty="0"/>
              <a:t>, "COVID-19 </a:t>
            </a:r>
            <a:r>
              <a:rPr lang="tr-TR" altLang="en-US" sz="1400" dirty="0" err="1"/>
              <a:t>Artificial</a:t>
            </a:r>
            <a:r>
              <a:rPr lang="tr-TR" altLang="en-US" sz="1400" dirty="0"/>
              <a:t> </a:t>
            </a:r>
            <a:r>
              <a:rPr lang="tr-TR" altLang="en-US" sz="1400" dirty="0" err="1"/>
              <a:t>Intelligence</a:t>
            </a:r>
            <a:r>
              <a:rPr lang="tr-TR" altLang="en-US" sz="1400" dirty="0"/>
              <a:t> </a:t>
            </a:r>
            <a:r>
              <a:rPr lang="tr-TR" altLang="en-US" sz="1400" dirty="0" err="1"/>
              <a:t>Diagnosis</a:t>
            </a:r>
            <a:r>
              <a:rPr lang="tr-TR" altLang="en-US" sz="1400" dirty="0"/>
              <a:t> Using </a:t>
            </a:r>
            <a:r>
              <a:rPr lang="tr-TR" altLang="en-US" sz="1400" dirty="0" err="1"/>
              <a:t>Only</a:t>
            </a:r>
            <a:r>
              <a:rPr lang="tr-TR" altLang="en-US" sz="1400" dirty="0"/>
              <a:t> </a:t>
            </a:r>
            <a:r>
              <a:rPr lang="tr-TR" altLang="en-US" sz="1400" dirty="0" err="1"/>
              <a:t>Cough</a:t>
            </a:r>
            <a:r>
              <a:rPr lang="tr-TR" altLang="en-US" sz="1400" dirty="0"/>
              <a:t> </a:t>
            </a:r>
            <a:r>
              <a:rPr lang="tr-TR" altLang="en-US" sz="1400" dirty="0" err="1"/>
              <a:t>Recordings</a:t>
            </a:r>
            <a:r>
              <a:rPr lang="tr-TR" altLang="en-US" sz="1400" dirty="0"/>
              <a:t>," in IEEE Open </a:t>
            </a:r>
            <a:r>
              <a:rPr lang="tr-TR" altLang="en-US" sz="1400" dirty="0" err="1"/>
              <a:t>Journal</a:t>
            </a:r>
            <a:r>
              <a:rPr lang="tr-TR" altLang="en-US" sz="1400" dirty="0"/>
              <a:t> of </a:t>
            </a:r>
            <a:r>
              <a:rPr lang="tr-TR" altLang="en-US" sz="1400" dirty="0" err="1"/>
              <a:t>Engineering</a:t>
            </a:r>
            <a:r>
              <a:rPr lang="tr-TR" altLang="en-US" sz="1400" dirty="0"/>
              <a:t> in </a:t>
            </a:r>
            <a:r>
              <a:rPr lang="tr-TR" altLang="en-US" sz="1400" dirty="0" err="1"/>
              <a:t>Medicine</a:t>
            </a:r>
            <a:r>
              <a:rPr lang="tr-TR" altLang="en-US" sz="1400" dirty="0"/>
              <a:t> </a:t>
            </a:r>
            <a:r>
              <a:rPr lang="tr-TR" altLang="en-US" sz="1400" dirty="0" err="1"/>
              <a:t>and</a:t>
            </a:r>
            <a:r>
              <a:rPr lang="tr-TR" altLang="en-US" sz="1400" dirty="0"/>
              <a:t> </a:t>
            </a:r>
            <a:r>
              <a:rPr lang="tr-TR" altLang="en-US" sz="1400" dirty="0" err="1"/>
              <a:t>Biology</a:t>
            </a:r>
            <a:r>
              <a:rPr lang="tr-TR" altLang="en-US" sz="1400" dirty="0"/>
              <a:t>, </a:t>
            </a:r>
            <a:r>
              <a:rPr lang="tr-TR" altLang="en-US" sz="1400" dirty="0" err="1"/>
              <a:t>vol</a:t>
            </a:r>
            <a:r>
              <a:rPr lang="tr-TR" altLang="en-US" sz="1400" dirty="0"/>
              <a:t>. 1, </a:t>
            </a:r>
            <a:r>
              <a:rPr lang="tr-TR" altLang="en-US" sz="1400" dirty="0" err="1"/>
              <a:t>pp</a:t>
            </a:r>
            <a:r>
              <a:rPr lang="tr-TR" altLang="en-US" sz="1400" dirty="0"/>
              <a:t>. 275-281, 2020, </a:t>
            </a:r>
            <a:r>
              <a:rPr lang="tr-TR" altLang="en-US" sz="1400" dirty="0" err="1"/>
              <a:t>doi</a:t>
            </a:r>
            <a:r>
              <a:rPr lang="tr-TR" altLang="en-US" sz="1400" dirty="0"/>
              <a:t>: 10.1109/OJEMB.2020.3026928.</a:t>
            </a:r>
          </a:p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 err="1"/>
              <a:t>Covid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Check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App</a:t>
            </a:r>
            <a:r>
              <a:rPr lang="tr-TR" altLang="en-US" sz="1400" b="1" dirty="0"/>
              <a:t> – UC, Ohio</a:t>
            </a:r>
            <a:br>
              <a:rPr lang="tr-TR" altLang="en-US" sz="1400" dirty="0"/>
            </a:br>
            <a:r>
              <a:rPr lang="tr-TR" altLang="en-US" sz="1400" dirty="0">
                <a:hlinkClick r:id="rId4"/>
              </a:rPr>
              <a:t>https://play.google.com/store/apps/details?id=edu.uc.covidcheck</a:t>
            </a: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endParaRPr lang="tr-TR" altLang="en-US" sz="1400" b="1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b="1" dirty="0" err="1"/>
              <a:t>Vocalis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Health</a:t>
            </a:r>
            <a:r>
              <a:rPr lang="tr-TR" altLang="en-US" sz="1400" b="1" dirty="0"/>
              <a:t> – An AI </a:t>
            </a:r>
            <a:r>
              <a:rPr lang="tr-TR" altLang="en-US" sz="1400" b="1" dirty="0" err="1"/>
              <a:t>Healthtech</a:t>
            </a:r>
            <a:r>
              <a:rPr lang="tr-TR" altLang="en-US" sz="1400" b="1" dirty="0"/>
              <a:t> </a:t>
            </a:r>
            <a:r>
              <a:rPr lang="tr-TR" altLang="en-US" sz="1400" b="1" dirty="0" err="1"/>
              <a:t>Company</a:t>
            </a:r>
            <a:r>
              <a:rPr lang="tr-TR" altLang="en-US" sz="1400" b="1" dirty="0"/>
              <a:t>, </a:t>
            </a:r>
            <a:r>
              <a:rPr lang="tr-TR" altLang="en-US" sz="1400" b="1" dirty="0" err="1"/>
              <a:t>Israel</a:t>
            </a:r>
            <a:br>
              <a:rPr lang="tr-TR" altLang="en-US" sz="1400" dirty="0"/>
            </a:br>
            <a:r>
              <a:rPr lang="tr-TR" altLang="en-US" sz="1400" dirty="0"/>
              <a:t>(%95.45 </a:t>
            </a:r>
            <a:r>
              <a:rPr lang="tr-TR" altLang="en-US" sz="1400" dirty="0" err="1"/>
              <a:t>Sensitivity</a:t>
            </a:r>
            <a:r>
              <a:rPr lang="tr-TR" altLang="en-US" sz="1400" dirty="0"/>
              <a:t> %92.73 </a:t>
            </a:r>
            <a:r>
              <a:rPr lang="tr-TR" altLang="en-US" sz="1400" dirty="0" err="1"/>
              <a:t>Specificity</a:t>
            </a:r>
            <a:r>
              <a:rPr lang="tr-TR" altLang="en-US" sz="1400" dirty="0"/>
              <a:t>)</a:t>
            </a:r>
            <a:br>
              <a:rPr lang="tr-TR" altLang="en-US" sz="1400" dirty="0"/>
            </a:br>
            <a:r>
              <a:rPr lang="tr-TR" altLang="en-US" sz="1400" dirty="0">
                <a:hlinkClick r:id="rId5"/>
              </a:rPr>
              <a:t>https://vocalishealth.com/</a:t>
            </a:r>
            <a:endParaRPr lang="tr-TR" alt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Bağlantılar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495300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/>
              <a:t>Google Drive</a:t>
            </a:r>
            <a:br>
              <a:rPr lang="tr-TR" altLang="en-US" sz="1400" dirty="0"/>
            </a:br>
            <a:r>
              <a:rPr lang="tr-TR" altLang="en-US" sz="1400" dirty="0">
                <a:hlinkClick r:id="rId2"/>
              </a:rPr>
              <a:t>https://drive.google.com/drive/folders/1dttI3RKYumrUcnvjhm4YEovxKf_gWKXf?usp=sharing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 err="1"/>
              <a:t>Github</a:t>
            </a:r>
            <a:br>
              <a:rPr lang="tr-TR" altLang="en-US" sz="1400" dirty="0"/>
            </a:br>
            <a:r>
              <a:rPr lang="tr-TR" altLang="en-US" sz="1400" dirty="0">
                <a:hlinkClick r:id="rId3"/>
              </a:rPr>
              <a:t>https://github.com/mysmartmask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/>
              <a:t>Domain</a:t>
            </a:r>
            <a:br>
              <a:rPr lang="tr-TR" altLang="en-US" sz="1400" dirty="0"/>
            </a:br>
            <a:r>
              <a:rPr lang="tr-TR" altLang="en-US" sz="1400" dirty="0">
                <a:hlinkClick r:id="rId4"/>
              </a:rPr>
              <a:t>https://mysmartmask.xyz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 err="1"/>
              <a:t>Hosting</a:t>
            </a:r>
            <a:br>
              <a:rPr lang="tr-TR" altLang="en-US" sz="1400" dirty="0"/>
            </a:br>
            <a:r>
              <a:rPr lang="tr-TR" altLang="en-US" sz="1400" dirty="0">
                <a:hlinkClick r:id="rId5"/>
              </a:rPr>
              <a:t>http://78.47.100.17:8880</a:t>
            </a:r>
            <a:br>
              <a:rPr lang="tr-TR" altLang="en-US" sz="1400" dirty="0"/>
            </a:br>
            <a:endParaRPr lang="tr-TR" altLang="en-US" sz="14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1400" dirty="0" err="1"/>
              <a:t>Local</a:t>
            </a:r>
            <a:br>
              <a:rPr lang="tr-TR" altLang="en-US" sz="1400" dirty="0"/>
            </a:br>
            <a:r>
              <a:rPr lang="tr-TR" altLang="en-US" sz="1400" dirty="0">
                <a:hlinkClick r:id="rId6"/>
              </a:rPr>
              <a:t>http://100.114.141.118</a:t>
            </a:r>
            <a:endParaRPr lang="tr-T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4861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Teşekkür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839200" cy="4953000"/>
          </a:xfrm>
        </p:spPr>
        <p:txBody>
          <a:bodyPr/>
          <a:lstStyle/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r>
              <a:rPr lang="tr-TR" altLang="en-US" sz="2000" dirty="0"/>
              <a:t>Beni dinlediğiniz için teşekkür ederim.</a:t>
            </a:r>
          </a:p>
          <a:p>
            <a:pPr marL="0" indent="0" eaLnBrk="1" hangingPunct="1">
              <a:buNone/>
            </a:pPr>
            <a:endParaRPr lang="tr-TR" altLang="en-US" sz="2000" dirty="0"/>
          </a:p>
          <a:p>
            <a:pPr marL="0" indent="0" eaLnBrk="1" hangingPunct="1">
              <a:buNone/>
            </a:pPr>
            <a:r>
              <a:rPr lang="tr-TR" altLang="en-US" sz="2000" dirty="0"/>
              <a:t>Şeyda Nur DEMİR</a:t>
            </a:r>
          </a:p>
          <a:p>
            <a:pPr marL="0" indent="0" eaLnBrk="1" hangingPunct="1">
              <a:buNone/>
            </a:pPr>
            <a:r>
              <a:rPr lang="tr-TR" altLang="en-US" sz="2000" dirty="0"/>
              <a:t>21 Nisan 2021</a:t>
            </a:r>
          </a:p>
        </p:txBody>
      </p:sp>
    </p:spTree>
    <p:extLst>
      <p:ext uri="{BB962C8B-B14F-4D97-AF65-F5344CB8AC3E}">
        <p14:creationId xmlns:p14="http://schemas.microsoft.com/office/powerpoint/2010/main" val="408712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Proje Şeması</a:t>
            </a: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633FC6-4AFC-40B7-B8D0-2F1F8B637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385674"/>
            <a:ext cx="8839199" cy="38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7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3200" dirty="0"/>
              <a:t>Proje Tanımı</a:t>
            </a: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152400" y="964297"/>
            <a:ext cx="8991599" cy="49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tr-TR" altLang="en-US" sz="2000" dirty="0"/>
          </a:p>
          <a:p>
            <a:pPr eaLnBrk="1" hangingPunct="1">
              <a:lnSpc>
                <a:spcPct val="150000"/>
              </a:lnSpc>
            </a:pPr>
            <a:endParaRPr lang="tr-TR" altLang="en-US" sz="2000" dirty="0"/>
          </a:p>
          <a:p>
            <a:pPr eaLnBrk="1" hangingPunct="1">
              <a:lnSpc>
                <a:spcPct val="150000"/>
              </a:lnSpc>
            </a:pPr>
            <a:r>
              <a:rPr lang="tr-TR" altLang="en-US" sz="2000" dirty="0"/>
              <a:t>Kullanıcı, </a:t>
            </a:r>
            <a:r>
              <a:rPr lang="tr-TR" altLang="en-US" sz="2000" b="1" dirty="0"/>
              <a:t>mobil uygulama</a:t>
            </a:r>
            <a:r>
              <a:rPr lang="tr-TR" altLang="en-US" sz="2000" dirty="0"/>
              <a:t> veya </a:t>
            </a:r>
            <a:r>
              <a:rPr lang="tr-TR" altLang="en-US" sz="2000" b="1" dirty="0"/>
              <a:t>web uygulaması</a:t>
            </a:r>
            <a:br>
              <a:rPr lang="tr-TR" altLang="en-US" sz="2000" dirty="0"/>
            </a:br>
            <a:r>
              <a:rPr lang="tr-TR" altLang="en-US" sz="2000" dirty="0"/>
              <a:t>üzerinden bırakabileceği bir </a:t>
            </a:r>
            <a:r>
              <a:rPr lang="tr-TR" altLang="en-US" sz="2000" b="1" dirty="0"/>
              <a:t>ses kaydı</a:t>
            </a:r>
            <a:r>
              <a:rPr lang="tr-TR" altLang="en-US" sz="2000" dirty="0"/>
              <a:t> aracılığı ile,</a:t>
            </a:r>
            <a:br>
              <a:rPr lang="tr-TR" altLang="en-US" sz="2000" dirty="0"/>
            </a:br>
            <a:r>
              <a:rPr lang="tr-TR" altLang="en-US" sz="2000" dirty="0"/>
              <a:t>Covid-19 olma olasılığını görüntüler.</a:t>
            </a:r>
          </a:p>
          <a:p>
            <a:pPr eaLnBrk="1" hangingPunct="1">
              <a:lnSpc>
                <a:spcPct val="150000"/>
              </a:lnSpc>
            </a:pPr>
            <a:r>
              <a:rPr lang="tr-TR" altLang="en-US" sz="2000" dirty="0"/>
              <a:t>Ayrıca kullanıcı, </a:t>
            </a:r>
            <a:r>
              <a:rPr lang="tr-TR" altLang="en-US" sz="2000" b="1" dirty="0"/>
              <a:t>mobil uygulama</a:t>
            </a:r>
            <a:r>
              <a:rPr lang="tr-TR" altLang="en-US" sz="2000" dirty="0"/>
              <a:t> veya </a:t>
            </a:r>
            <a:r>
              <a:rPr lang="tr-TR" altLang="en-US" sz="2000" b="1" dirty="0"/>
              <a:t>web uygulaması</a:t>
            </a:r>
            <a:br>
              <a:rPr lang="tr-TR" altLang="en-US" sz="2000" dirty="0"/>
            </a:br>
            <a:r>
              <a:rPr lang="tr-TR" altLang="en-US" sz="2000" dirty="0"/>
              <a:t>üzerinden doldurabileceği bir </a:t>
            </a:r>
            <a:r>
              <a:rPr lang="tr-TR" altLang="en-US" sz="2000" b="1" dirty="0"/>
              <a:t>form</a:t>
            </a:r>
            <a:r>
              <a:rPr lang="tr-TR" altLang="en-US" sz="2000" dirty="0"/>
              <a:t> aracılığı ile,</a:t>
            </a:r>
            <a:br>
              <a:rPr lang="tr-TR" altLang="en-US" sz="2000" dirty="0"/>
            </a:br>
            <a:r>
              <a:rPr lang="tr-TR" altLang="en-US" sz="2000" dirty="0"/>
              <a:t>Covid-19 risk durumunu raporlar.</a:t>
            </a:r>
          </a:p>
        </p:txBody>
      </p:sp>
    </p:spTree>
    <p:extLst>
      <p:ext uri="{BB962C8B-B14F-4D97-AF65-F5344CB8AC3E}">
        <p14:creationId xmlns:p14="http://schemas.microsoft.com/office/powerpoint/2010/main" val="503009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Kullanılan Teknolojiler</a:t>
            </a:r>
          </a:p>
        </p:txBody>
      </p:sp>
      <p:pic>
        <p:nvPicPr>
          <p:cNvPr id="1026" name="Picture 2" descr="Flask Dersleri - Flask Nedir ve Giriş - Python Earth">
            <a:extLst>
              <a:ext uri="{FF2B5EF4-FFF2-40B4-BE49-F238E27FC236}">
                <a16:creationId xmlns:a16="http://schemas.microsoft.com/office/drawing/2014/main" id="{F736B3AE-C9BF-4CAE-B570-58CF53BD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02" y="4518094"/>
            <a:ext cx="1444579" cy="8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nedir? Avantajları nelerdir? | Geleceği Yazanlar">
            <a:extLst>
              <a:ext uri="{FF2B5EF4-FFF2-40B4-BE49-F238E27FC236}">
                <a16:creationId xmlns:a16="http://schemas.microsoft.com/office/drawing/2014/main" id="{B5655CEF-2E36-4BE9-BFE6-527025E8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64" y="694899"/>
            <a:ext cx="2426892" cy="124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 root şifresi nasıl sıfırlanır – ufak tefek notlar">
            <a:extLst>
              <a:ext uri="{FF2B5EF4-FFF2-40B4-BE49-F238E27FC236}">
                <a16:creationId xmlns:a16="http://schemas.microsoft.com/office/drawing/2014/main" id="{A20960A6-A28A-4F37-803F-5D7B75A0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82" y="3281801"/>
            <a:ext cx="1919203" cy="12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droid Studio on Behance">
            <a:extLst>
              <a:ext uri="{FF2B5EF4-FFF2-40B4-BE49-F238E27FC236}">
                <a16:creationId xmlns:a16="http://schemas.microsoft.com/office/drawing/2014/main" id="{2127879C-8146-4C32-A52E-28054AED8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09" y="756118"/>
            <a:ext cx="2019161" cy="12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aconda | Individual Edition">
            <a:extLst>
              <a:ext uri="{FF2B5EF4-FFF2-40B4-BE49-F238E27FC236}">
                <a16:creationId xmlns:a16="http://schemas.microsoft.com/office/drawing/2014/main" id="{7A0313BD-0F42-43B4-BC89-67E5EFEC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6" y="4507301"/>
            <a:ext cx="2481934" cy="44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est Visual Studio Code Extensions. - DEV Community">
            <a:extLst>
              <a:ext uri="{FF2B5EF4-FFF2-40B4-BE49-F238E27FC236}">
                <a16:creationId xmlns:a16="http://schemas.microsoft.com/office/drawing/2014/main" id="{BF0C8933-C877-4CCC-B915-3611617A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53" y="3032697"/>
            <a:ext cx="2276583" cy="128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t API icon PNG and SVG Vector Free Download">
            <a:extLst>
              <a:ext uri="{FF2B5EF4-FFF2-40B4-BE49-F238E27FC236}">
                <a16:creationId xmlns:a16="http://schemas.microsoft.com/office/drawing/2014/main" id="{5677E81E-1FE7-4318-A30A-7439DCEF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80" y="1781726"/>
            <a:ext cx="1054434" cy="8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96F8949-D9F6-4F69-95EA-FC71CFF733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55179"/>
            <a:ext cx="1270868" cy="1270868"/>
          </a:xfrm>
          <a:prstGeom prst="rect">
            <a:avLst/>
          </a:prstGeom>
        </p:spPr>
      </p:pic>
      <p:pic>
        <p:nvPicPr>
          <p:cNvPr id="1046" name="Picture 22" descr="Json, logo Free Icon of Vector Logo">
            <a:extLst>
              <a:ext uri="{FF2B5EF4-FFF2-40B4-BE49-F238E27FC236}">
                <a16:creationId xmlns:a16="http://schemas.microsoft.com/office/drawing/2014/main" id="{B013681E-90D5-438A-B376-C075D9598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88" y="2723130"/>
            <a:ext cx="929300" cy="4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5E8BF21-92B6-40D0-A399-5DF32882F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39" y="4558562"/>
            <a:ext cx="1952930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ava, logo Free Icon of Vector Logo">
            <a:extLst>
              <a:ext uri="{FF2B5EF4-FFF2-40B4-BE49-F238E27FC236}">
                <a16:creationId xmlns:a16="http://schemas.microsoft.com/office/drawing/2014/main" id="{CEA5E73C-4D51-4294-83AA-BC53DBE7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596" y="1019538"/>
            <a:ext cx="1652425" cy="8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8987F99-EBFD-45D2-BF08-67A560CE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98" y="5125489"/>
            <a:ext cx="1501125" cy="10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Keras: the Python deep learning API">
            <a:extLst>
              <a:ext uri="{FF2B5EF4-FFF2-40B4-BE49-F238E27FC236}">
                <a16:creationId xmlns:a16="http://schemas.microsoft.com/office/drawing/2014/main" id="{00261B2A-3945-4578-9B8E-C693126C2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71" y="5464470"/>
            <a:ext cx="1627275" cy="4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Librosa">
            <a:extLst>
              <a:ext uri="{FF2B5EF4-FFF2-40B4-BE49-F238E27FC236}">
                <a16:creationId xmlns:a16="http://schemas.microsoft.com/office/drawing/2014/main" id="{7C0984D3-B927-403B-B00C-27D0657C7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94" y="5464470"/>
            <a:ext cx="1676400" cy="6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AE7E1B07-80CF-4AD8-B650-703127D9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35" y="3464828"/>
            <a:ext cx="1963673" cy="5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5F59CFB-FADE-47F9-8BE8-CBBD610864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4997" y="2286734"/>
            <a:ext cx="1761628" cy="807185"/>
          </a:xfrm>
          <a:prstGeom prst="rect">
            <a:avLst/>
          </a:prstGeom>
        </p:spPr>
      </p:pic>
      <p:pic>
        <p:nvPicPr>
          <p:cNvPr id="1064" name="Picture 40" descr="Postman | Press &amp; Media">
            <a:extLst>
              <a:ext uri="{FF2B5EF4-FFF2-40B4-BE49-F238E27FC236}">
                <a16:creationId xmlns:a16="http://schemas.microsoft.com/office/drawing/2014/main" id="{DDC3953A-60DF-4DE5-B4C5-CFF3E2BD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67" y="3224618"/>
            <a:ext cx="113967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ml-CSS - LZ3G - Webmaster Blog! php, Mysql, JQuery, Java, Wordpress">
            <a:extLst>
              <a:ext uri="{FF2B5EF4-FFF2-40B4-BE49-F238E27FC236}">
                <a16:creationId xmlns:a16="http://schemas.microsoft.com/office/drawing/2014/main" id="{F61B0541-254D-470F-8EF0-90EE76C0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090" y="2079777"/>
            <a:ext cx="937941" cy="62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act-logo - Web Portals for Microsoft Office 365">
            <a:extLst>
              <a:ext uri="{FF2B5EF4-FFF2-40B4-BE49-F238E27FC236}">
                <a16:creationId xmlns:a16="http://schemas.microsoft.com/office/drawing/2014/main" id="{19124C50-A298-47C2-8D7B-53E25F3E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9" y="2077005"/>
            <a:ext cx="1665761" cy="7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Sağlanan Araçlar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990600"/>
            <a:ext cx="888140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Alan adı (</a:t>
            </a:r>
            <a:r>
              <a:rPr lang="tr-TR" altLang="en-US" sz="2000" kern="0" dirty="0" err="1"/>
              <a:t>mysmartmask.xyz</a:t>
            </a:r>
            <a:r>
              <a:rPr lang="tr-TR" altLang="en-US" sz="20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Sunucu (port açıldı, bilgisayar uzaktan erişilebilir hale getirildi)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Tema (</a:t>
            </a:r>
            <a:r>
              <a:rPr lang="tr-TR" altLang="en-US" sz="2000" kern="0" dirty="0" err="1"/>
              <a:t>material</a:t>
            </a:r>
            <a:r>
              <a:rPr lang="tr-TR" altLang="en-US" sz="2000" kern="0" dirty="0"/>
              <a:t> </a:t>
            </a:r>
            <a:r>
              <a:rPr lang="tr-TR" altLang="en-US" sz="2000" kern="0" dirty="0" err="1"/>
              <a:t>ui</a:t>
            </a:r>
            <a:r>
              <a:rPr lang="tr-TR" altLang="en-US" sz="2000" kern="0" dirty="0"/>
              <a:t>, </a:t>
            </a:r>
            <a:r>
              <a:rPr lang="tr-TR" altLang="en-US" sz="2000" kern="0" dirty="0" err="1"/>
              <a:t>react</a:t>
            </a:r>
            <a:r>
              <a:rPr lang="tr-TR" altLang="en-US" sz="20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 err="1"/>
              <a:t>Veritabanı</a:t>
            </a:r>
            <a:r>
              <a:rPr lang="tr-TR" altLang="en-US" sz="2000" kern="0" dirty="0"/>
              <a:t> (</a:t>
            </a:r>
            <a:r>
              <a:rPr lang="tr-TR" altLang="en-US" sz="2000" kern="0" dirty="0" err="1"/>
              <a:t>mysql</a:t>
            </a:r>
            <a:r>
              <a:rPr lang="tr-TR" altLang="en-US" sz="2000" kern="0" dirty="0"/>
              <a:t>, </a:t>
            </a:r>
            <a:r>
              <a:rPr lang="tr-TR" altLang="en-US" sz="2000" kern="0" dirty="0" err="1"/>
              <a:t>xammp</a:t>
            </a:r>
            <a:r>
              <a:rPr lang="tr-TR" altLang="en-US" sz="2000" kern="0" dirty="0"/>
              <a:t>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25605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Yapılan Çalışmalar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6E129-48E3-4462-B71F-D1D916BF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990600"/>
            <a:ext cx="888140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Bilgisayar sunucu haline getirildi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 err="1"/>
              <a:t>Veritabanı</a:t>
            </a:r>
            <a:r>
              <a:rPr lang="tr-TR" altLang="en-US" sz="2000" kern="0" dirty="0"/>
              <a:t> oluşturuldu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Gerekli paketler ve kütüphaneler kuruldu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Web </a:t>
            </a:r>
            <a:r>
              <a:rPr lang="tr-TR" altLang="en-US" sz="2000" kern="0" dirty="0" err="1"/>
              <a:t>arayüzünde</a:t>
            </a:r>
            <a:r>
              <a:rPr lang="tr-TR" altLang="en-US" sz="2000" kern="0" dirty="0"/>
              <a:t> genel ekranlar çıkarıldı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Online test ekranı hazırlandı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Ses kaydı ekranı hazırlandı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en-US" sz="2000" kern="0" dirty="0"/>
              <a:t>Sonuç ekranları hazırlandı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tr-T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95296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4B8A45B-AD6B-4C85-A34B-A90ABE7E5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1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3200" dirty="0"/>
              <a:t>Mevcut Ekranlar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C7CB5EA-A2A7-4FAF-BE1E-50EEAF1B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625"/>
            <a:ext cx="9144000" cy="4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598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</TotalTime>
  <Words>678</Words>
  <Application>Microsoft Office PowerPoint</Application>
  <PresentationFormat>Ekran Gösterisi (4:3)</PresentationFormat>
  <Paragraphs>153</Paragraphs>
  <Slides>26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0" baseType="lpstr">
      <vt:lpstr>Arial</vt:lpstr>
      <vt:lpstr>Tahoma</vt:lpstr>
      <vt:lpstr>Wingdings</vt:lpstr>
      <vt:lpstr>Default Design</vt:lpstr>
      <vt:lpstr>Web ve Mobil Tabanlı Asemptomatik Covid-19 Vaka Tespiti</vt:lpstr>
      <vt:lpstr>İçerik</vt:lpstr>
      <vt:lpstr>Proje Şeması</vt:lpstr>
      <vt:lpstr>Proje Tanımı</vt:lpstr>
      <vt:lpstr>Kullanılan Teknolojiler</vt:lpstr>
      <vt:lpstr>Sağlanan Araçlar</vt:lpstr>
      <vt:lpstr>Yapılan Çalışmalar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Mevcut Ekranlar</vt:lpstr>
      <vt:lpstr>Yapılacak Çalışmalar</vt:lpstr>
      <vt:lpstr>Hedefler</vt:lpstr>
      <vt:lpstr>Çalışma Takvimi</vt:lpstr>
      <vt:lpstr>Bağlantılar</vt:lpstr>
      <vt:lpstr>Bağlantılar</vt:lpstr>
      <vt:lpstr>Teşekkür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Demir</cp:lastModifiedBy>
  <cp:revision>359</cp:revision>
  <dcterms:created xsi:type="dcterms:W3CDTF">2007-08-26T20:02:13Z</dcterms:created>
  <dcterms:modified xsi:type="dcterms:W3CDTF">2021-04-21T09:19:10Z</dcterms:modified>
</cp:coreProperties>
</file>